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21"/>
  </p:notesMasterIdLst>
  <p:sldIdLst>
    <p:sldId id="258" r:id="rId3"/>
    <p:sldId id="259" r:id="rId4"/>
    <p:sldId id="541" r:id="rId5"/>
    <p:sldId id="266" r:id="rId6"/>
    <p:sldId id="272" r:id="rId7"/>
    <p:sldId id="273" r:id="rId8"/>
    <p:sldId id="281" r:id="rId9"/>
    <p:sldId id="285" r:id="rId10"/>
    <p:sldId id="261" r:id="rId11"/>
    <p:sldId id="256" r:id="rId12"/>
    <p:sldId id="257" r:id="rId13"/>
    <p:sldId id="538" r:id="rId14"/>
    <p:sldId id="542" r:id="rId15"/>
    <p:sldId id="539" r:id="rId16"/>
    <p:sldId id="540" r:id="rId17"/>
    <p:sldId id="267" r:id="rId18"/>
    <p:sldId id="269"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85696" autoAdjust="0"/>
  </p:normalViewPr>
  <p:slideViewPr>
    <p:cSldViewPr snapToGrid="0">
      <p:cViewPr varScale="1">
        <p:scale>
          <a:sx n="94" d="100"/>
          <a:sy n="94" d="100"/>
        </p:scale>
        <p:origin x="1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8/29/2020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913825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4196457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8/29/2020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058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8/29/2020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96933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8/29/2020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78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8/29/2020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04506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85766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8/29/2020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4751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80674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8/29/2020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62413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91085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761951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8/29/2020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963246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8/29/2020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91945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8/29/2020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4196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8/29/2020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32113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8/29/2020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93389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8/29/2020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121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8/29/2020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5141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8/29/2020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234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8/29/2020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8987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8/29/2020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0054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8/29/2020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15015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8/29/2020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570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8/29/2020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255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8/29/2020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22106448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265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34275" y="640080"/>
            <a:ext cx="6707817" cy="3034857"/>
          </a:xfrm>
        </p:spPr>
        <p:txBody>
          <a:bodyPr anchor="b">
            <a:normAutofit/>
          </a:bodyPr>
          <a:lstStyle/>
          <a:p>
            <a:r>
              <a:rPr lang="en-US">
                <a:solidFill>
                  <a:srgbClr val="FFFFFF"/>
                </a:solidFill>
              </a:rPr>
              <a:t>Anomaly detection</a:t>
            </a:r>
          </a:p>
        </p:txBody>
      </p:sp>
      <p:cxnSp>
        <p:nvCxnSpPr>
          <p:cNvPr id="35" name="Straight Connector 34">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5582" y="3765314"/>
            <a:ext cx="585216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9" name="Graphic 18" descr="Checkmark">
            <a:extLst>
              <a:ext uri="{FF2B5EF4-FFF2-40B4-BE49-F238E27FC236}">
                <a16:creationId xmlns:a16="http://schemas.microsoft.com/office/drawing/2014/main" id="{D26900C8-4450-4DEB-B470-AB37426CA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07911" y="2604714"/>
            <a:ext cx="1648572" cy="1648572"/>
          </a:xfrm>
          <a:prstGeom prst="rect">
            <a:avLst/>
          </a:prstGeom>
        </p:spPr>
      </p:pic>
      <p:pic>
        <p:nvPicPr>
          <p:cNvPr id="4" name="Picture 3" descr="Image result for bootup academy">
            <a:extLst>
              <a:ext uri="{FF2B5EF4-FFF2-40B4-BE49-F238E27FC236}">
                <a16:creationId xmlns:a16="http://schemas.microsoft.com/office/drawing/2014/main" id="{CA1FA4D0-0939-46E8-827F-05AEDA7878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511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panose="02020404030301010803"/>
              <a:ea typeface="+mn-ea"/>
              <a:cs typeface="+mn-cs"/>
            </a:endParaRPr>
          </a:p>
        </p:txBody>
      </p:sp>
      <p:pic>
        <p:nvPicPr>
          <p:cNvPr id="14" name="Picture 3">
            <a:extLst>
              <a:ext uri="{FF2B5EF4-FFF2-40B4-BE49-F238E27FC236}">
                <a16:creationId xmlns:a16="http://schemas.microsoft.com/office/drawing/2014/main" id="{DF9DE53A-B379-435A-B4E0-5A44A8EAE72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442"/>
          <a:stretch/>
        </p:blipFill>
        <p:spPr>
          <a:xfrm>
            <a:off x="20" y="10"/>
            <a:ext cx="12191980" cy="6857990"/>
          </a:xfrm>
          <a:prstGeom prst="rect">
            <a:avLst/>
          </a:prstGeom>
        </p:spPr>
      </p:pic>
      <p:sp>
        <p:nvSpPr>
          <p:cNvPr id="15"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panose="02020404030301010803"/>
              <a:ea typeface="+mn-ea"/>
              <a:cs typeface="+mn-cs"/>
            </a:endParaRPr>
          </a:p>
        </p:txBody>
      </p:sp>
      <p:sp>
        <p:nvSpPr>
          <p:cNvPr id="2" name="Title 1">
            <a:extLst>
              <a:ext uri="{FF2B5EF4-FFF2-40B4-BE49-F238E27FC236}">
                <a16:creationId xmlns:a16="http://schemas.microsoft.com/office/drawing/2014/main" id="{53F518C9-469B-4702-9137-D604CD36B162}"/>
              </a:ext>
            </a:extLst>
          </p:cNvPr>
          <p:cNvSpPr>
            <a:spLocks noGrp="1"/>
          </p:cNvSpPr>
          <p:nvPr>
            <p:ph type="ctrTitle"/>
          </p:nvPr>
        </p:nvSpPr>
        <p:spPr>
          <a:xfrm>
            <a:off x="477981" y="2608262"/>
            <a:ext cx="4023360" cy="2802219"/>
          </a:xfrm>
        </p:spPr>
        <p:txBody>
          <a:bodyPr anchor="b">
            <a:normAutofit/>
          </a:bodyPr>
          <a:lstStyle/>
          <a:p>
            <a:pPr algn="l"/>
            <a:r>
              <a:rPr lang="en-IN" sz="3200" dirty="0"/>
              <a:t>ISOLATION FOREST</a:t>
            </a:r>
          </a:p>
        </p:txBody>
      </p:sp>
      <p:sp>
        <p:nvSpPr>
          <p:cNvPr id="3" name="Subtitle 2">
            <a:extLst>
              <a:ext uri="{FF2B5EF4-FFF2-40B4-BE49-F238E27FC236}">
                <a16:creationId xmlns:a16="http://schemas.microsoft.com/office/drawing/2014/main" id="{531A119E-5922-436A-BEC3-985C5EBB1729}"/>
              </a:ext>
            </a:extLst>
          </p:cNvPr>
          <p:cNvSpPr>
            <a:spLocks noGrp="1"/>
          </p:cNvSpPr>
          <p:nvPr>
            <p:ph type="subTitle" idx="1"/>
          </p:nvPr>
        </p:nvSpPr>
        <p:spPr>
          <a:xfrm>
            <a:off x="477980" y="5455252"/>
            <a:ext cx="4023359" cy="1208141"/>
          </a:xfrm>
        </p:spPr>
        <p:txBody>
          <a:bodyPr>
            <a:normAutofit/>
          </a:bodyPr>
          <a:lstStyle/>
          <a:p>
            <a:pPr algn="l">
              <a:spcAft>
                <a:spcPts val="600"/>
              </a:spcAft>
            </a:pPr>
            <a:r>
              <a:rPr lang="en-IN" sz="1600" dirty="0"/>
              <a:t>Anshu Pandey</a:t>
            </a:r>
          </a:p>
        </p:txBody>
      </p:sp>
    </p:spTree>
    <p:extLst>
      <p:ext uri="{BB962C8B-B14F-4D97-AF65-F5344CB8AC3E}">
        <p14:creationId xmlns:p14="http://schemas.microsoft.com/office/powerpoint/2010/main" val="1258077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F468-131B-40A3-A63A-B08F958EA1DD}"/>
              </a:ext>
            </a:extLst>
          </p:cNvPr>
          <p:cNvSpPr>
            <a:spLocks noGrp="1"/>
          </p:cNvSpPr>
          <p:nvPr>
            <p:ph type="title"/>
          </p:nvPr>
        </p:nvSpPr>
        <p:spPr/>
        <p:txBody>
          <a:bodyPr/>
          <a:lstStyle/>
          <a:p>
            <a:r>
              <a:rPr lang="en-IN" dirty="0"/>
              <a:t>Intuition</a:t>
            </a:r>
          </a:p>
        </p:txBody>
      </p:sp>
      <p:pic>
        <p:nvPicPr>
          <p:cNvPr id="5" name="Content Placeholder 4">
            <a:extLst>
              <a:ext uri="{FF2B5EF4-FFF2-40B4-BE49-F238E27FC236}">
                <a16:creationId xmlns:a16="http://schemas.microsoft.com/office/drawing/2014/main" id="{694DE58D-ACF4-4A45-8085-545D20BECFE9}"/>
              </a:ext>
            </a:extLst>
          </p:cNvPr>
          <p:cNvPicPr>
            <a:picLocks noGrp="1" noChangeAspect="1"/>
          </p:cNvPicPr>
          <p:nvPr>
            <p:ph idx="1"/>
          </p:nvPr>
        </p:nvPicPr>
        <p:blipFill>
          <a:blip r:embed="rId2"/>
          <a:stretch>
            <a:fillRect/>
          </a:stretch>
        </p:blipFill>
        <p:spPr>
          <a:xfrm>
            <a:off x="1352260" y="2103438"/>
            <a:ext cx="9487479" cy="3849687"/>
          </a:xfrm>
          <a:prstGeom prst="rect">
            <a:avLst/>
          </a:prstGeom>
        </p:spPr>
      </p:pic>
      <p:pic>
        <p:nvPicPr>
          <p:cNvPr id="3" name="Picture 2" descr="Image result for bootup academy">
            <a:extLst>
              <a:ext uri="{FF2B5EF4-FFF2-40B4-BE49-F238E27FC236}">
                <a16:creationId xmlns:a16="http://schemas.microsoft.com/office/drawing/2014/main" id="{9D31CAA5-68D2-4E0C-B988-8AE1083339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197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88B0-6D4C-49ED-8417-E23FED9776E5}"/>
              </a:ext>
            </a:extLst>
          </p:cNvPr>
          <p:cNvSpPr>
            <a:spLocks noGrp="1"/>
          </p:cNvSpPr>
          <p:nvPr>
            <p:ph type="title"/>
          </p:nvPr>
        </p:nvSpPr>
        <p:spPr/>
        <p:txBody>
          <a:bodyPr/>
          <a:lstStyle/>
          <a:p>
            <a:r>
              <a:rPr lang="en-IN" dirty="0"/>
              <a:t>Isolation Forest	</a:t>
            </a:r>
          </a:p>
        </p:txBody>
      </p:sp>
      <p:sp>
        <p:nvSpPr>
          <p:cNvPr id="3" name="Content Placeholder 2">
            <a:extLst>
              <a:ext uri="{FF2B5EF4-FFF2-40B4-BE49-F238E27FC236}">
                <a16:creationId xmlns:a16="http://schemas.microsoft.com/office/drawing/2014/main" id="{B810EBE4-C084-4755-A0B3-54599AA50FB2}"/>
              </a:ext>
            </a:extLst>
          </p:cNvPr>
          <p:cNvSpPr>
            <a:spLocks noGrp="1"/>
          </p:cNvSpPr>
          <p:nvPr>
            <p:ph idx="1"/>
          </p:nvPr>
        </p:nvSpPr>
        <p:spPr/>
        <p:txBody>
          <a:bodyPr/>
          <a:lstStyle/>
          <a:p>
            <a:r>
              <a:rPr lang="en-US" dirty="0"/>
              <a:t>Isolation Forest Outlier Detection uses a Random Forest of decision trees to detect data anomalies. The Isolation Forest ‘isolates’ observations by randomly selecting a feature, and then randomly selecting a split value between the maximum and the minimum values of the selected feature.</a:t>
            </a:r>
            <a:endParaRPr lang="en-IN" dirty="0"/>
          </a:p>
        </p:txBody>
      </p:sp>
      <p:pic>
        <p:nvPicPr>
          <p:cNvPr id="5" name="Picture 4" descr="Image result for bootup academy">
            <a:extLst>
              <a:ext uri="{FF2B5EF4-FFF2-40B4-BE49-F238E27FC236}">
                <a16:creationId xmlns:a16="http://schemas.microsoft.com/office/drawing/2014/main" id="{8E06F019-F984-472C-8D76-8B609B1983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433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517F-EBA4-47E0-AEED-CF618EAE54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88E86E3-FE3E-417F-B773-D4E4C1E4BA52}"/>
              </a:ext>
            </a:extLst>
          </p:cNvPr>
          <p:cNvSpPr>
            <a:spLocks noGrp="1"/>
          </p:cNvSpPr>
          <p:nvPr>
            <p:ph idx="1"/>
          </p:nvPr>
        </p:nvSpPr>
        <p:spPr/>
        <p:txBody>
          <a:bodyPr/>
          <a:lstStyle/>
          <a:p>
            <a:endParaRPr lang="en-IN"/>
          </a:p>
        </p:txBody>
      </p:sp>
      <p:pic>
        <p:nvPicPr>
          <p:cNvPr id="5" name="Picture 4" descr="Image result for bootup academy">
            <a:extLst>
              <a:ext uri="{FF2B5EF4-FFF2-40B4-BE49-F238E27FC236}">
                <a16:creationId xmlns:a16="http://schemas.microsoft.com/office/drawing/2014/main" id="{A249C652-867A-4D54-AD42-9D68399583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267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532FC0-3796-4994-B8EB-AB98529FFEA5}"/>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Working of Isolation Forest</a:t>
            </a:r>
          </a:p>
        </p:txBody>
      </p:sp>
      <p:pic>
        <p:nvPicPr>
          <p:cNvPr id="7" name="Content Placeholder 3">
            <a:extLst>
              <a:ext uri="{FF2B5EF4-FFF2-40B4-BE49-F238E27FC236}">
                <a16:creationId xmlns:a16="http://schemas.microsoft.com/office/drawing/2014/main" id="{07B50486-EBE6-434E-AF30-2A8404CFF01E}"/>
              </a:ext>
            </a:extLst>
          </p:cNvPr>
          <p:cNvPicPr>
            <a:picLocks noChangeAspect="1"/>
          </p:cNvPicPr>
          <p:nvPr/>
        </p:nvPicPr>
        <p:blipFill>
          <a:blip r:embed="rId2"/>
          <a:stretch>
            <a:fillRect/>
          </a:stretch>
        </p:blipFill>
        <p:spPr>
          <a:xfrm>
            <a:off x="1770226" y="640080"/>
            <a:ext cx="7918980" cy="3781313"/>
          </a:xfrm>
          <a:prstGeom prst="rect">
            <a:avLst/>
          </a:prstGeom>
        </p:spPr>
      </p:pic>
      <p:cxnSp>
        <p:nvCxnSpPr>
          <p:cNvPr id="22" name="Straight Connector 21">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Image result for bootup academy">
            <a:extLst>
              <a:ext uri="{FF2B5EF4-FFF2-40B4-BE49-F238E27FC236}">
                <a16:creationId xmlns:a16="http://schemas.microsoft.com/office/drawing/2014/main" id="{5AB521D9-7A45-4F72-8BAF-5151B4A5F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425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6A3B-BA5A-4503-940C-1E9A102A64E6}"/>
              </a:ext>
            </a:extLst>
          </p:cNvPr>
          <p:cNvSpPr>
            <a:spLocks noGrp="1"/>
          </p:cNvSpPr>
          <p:nvPr>
            <p:ph type="title"/>
          </p:nvPr>
        </p:nvSpPr>
        <p:spPr/>
        <p:txBody>
          <a:bodyPr/>
          <a:lstStyle/>
          <a:p>
            <a:r>
              <a:rPr lang="en-IN" dirty="0"/>
              <a:t>Use Cases - </a:t>
            </a:r>
          </a:p>
        </p:txBody>
      </p:sp>
      <p:sp>
        <p:nvSpPr>
          <p:cNvPr id="3" name="Content Placeholder 2">
            <a:extLst>
              <a:ext uri="{FF2B5EF4-FFF2-40B4-BE49-F238E27FC236}">
                <a16:creationId xmlns:a16="http://schemas.microsoft.com/office/drawing/2014/main" id="{67FE219C-B88D-453B-A120-E898E44B4082}"/>
              </a:ext>
            </a:extLst>
          </p:cNvPr>
          <p:cNvSpPr>
            <a:spLocks noGrp="1"/>
          </p:cNvSpPr>
          <p:nvPr>
            <p:ph idx="1"/>
          </p:nvPr>
        </p:nvSpPr>
        <p:spPr>
          <a:xfrm>
            <a:off x="1024128" y="1775012"/>
            <a:ext cx="9720073" cy="4534348"/>
          </a:xfrm>
        </p:spPr>
        <p:txBody>
          <a:bodyPr>
            <a:normAutofit/>
          </a:bodyPr>
          <a:lstStyle/>
          <a:p>
            <a:r>
              <a:rPr lang="en-US" dirty="0"/>
              <a:t>The Isolation Forest Outlier Detection use case is as follows:</a:t>
            </a:r>
          </a:p>
          <a:p>
            <a:r>
              <a:rPr lang="en-US" dirty="0"/>
              <a:t>• If “Target” labels are provided in the training data, the labels should be “1” and “-1”, where“1” stands for normal data and “-1” stands for anomalous data.</a:t>
            </a:r>
          </a:p>
          <a:p>
            <a:endParaRPr lang="en-US" dirty="0"/>
          </a:p>
          <a:p>
            <a:r>
              <a:rPr lang="en-US" dirty="0"/>
              <a:t>• Isolation Forest Outlier Detection is robust and can be applied to anomaly detection in high dimensions. However, time series anomaly detection is not recommended to be used here as time series data will be treated as non-time series data. </a:t>
            </a:r>
          </a:p>
        </p:txBody>
      </p:sp>
      <p:pic>
        <p:nvPicPr>
          <p:cNvPr id="5" name="Picture 4" descr="Image result for bootup academy">
            <a:extLst>
              <a:ext uri="{FF2B5EF4-FFF2-40B4-BE49-F238E27FC236}">
                <a16:creationId xmlns:a16="http://schemas.microsoft.com/office/drawing/2014/main" id="{75F8829F-5B40-4D38-B6D4-AF2DA22476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405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24CF2A26-B11B-4D9D-A2AA-7662C7ECF1C2}"/>
              </a:ext>
            </a:extLst>
          </p:cNvPr>
          <p:cNvPicPr>
            <a:picLocks noChangeAspect="1"/>
          </p:cNvPicPr>
          <p:nvPr/>
        </p:nvPicPr>
        <p:blipFill>
          <a:blip r:embed="rId2"/>
          <a:stretch>
            <a:fillRect/>
          </a:stretch>
        </p:blipFill>
        <p:spPr>
          <a:xfrm>
            <a:off x="2773637" y="804333"/>
            <a:ext cx="6644723" cy="5249331"/>
          </a:xfrm>
          <a:prstGeom prst="rect">
            <a:avLst/>
          </a:prstGeom>
        </p:spPr>
      </p:pic>
      <p:pic>
        <p:nvPicPr>
          <p:cNvPr id="2" name="Picture 1" descr="Image result for bootup academy">
            <a:extLst>
              <a:ext uri="{FF2B5EF4-FFF2-40B4-BE49-F238E27FC236}">
                <a16:creationId xmlns:a16="http://schemas.microsoft.com/office/drawing/2014/main" id="{2AC4B5BD-94A7-46C1-B9B9-F59EECF015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27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61657BD-3333-446A-A16A-CBDC77C8E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2CAFF06-4D3A-42A5-8614-B1FA47EA0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A5788AD5-649C-4DDD-9A7E-5995B721D257}"/>
              </a:ext>
            </a:extLst>
          </p:cNvPr>
          <p:cNvPicPr>
            <a:picLocks noChangeAspect="1"/>
          </p:cNvPicPr>
          <p:nvPr/>
        </p:nvPicPr>
        <p:blipFill>
          <a:blip r:embed="rId2"/>
          <a:stretch>
            <a:fillRect/>
          </a:stretch>
        </p:blipFill>
        <p:spPr>
          <a:xfrm>
            <a:off x="2709333" y="804333"/>
            <a:ext cx="6773331" cy="5249331"/>
          </a:xfrm>
          <a:prstGeom prst="rect">
            <a:avLst/>
          </a:prstGeom>
        </p:spPr>
      </p:pic>
      <p:pic>
        <p:nvPicPr>
          <p:cNvPr id="2" name="Picture 1" descr="Image result for bootup academy">
            <a:extLst>
              <a:ext uri="{FF2B5EF4-FFF2-40B4-BE49-F238E27FC236}">
                <a16:creationId xmlns:a16="http://schemas.microsoft.com/office/drawing/2014/main" id="{04B5CB0E-5CE5-4F5B-9262-04AF9528C5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886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04C0BC6-B04D-4459-B721-9C030C392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50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2F024E-D853-479C-B5A9-08293A2D7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80BB0144-C7C2-47AD-AFAB-2658E59F956F}"/>
              </a:ext>
            </a:extLst>
          </p:cNvPr>
          <p:cNvPicPr>
            <a:picLocks noChangeAspect="1"/>
          </p:cNvPicPr>
          <p:nvPr/>
        </p:nvPicPr>
        <p:blipFill>
          <a:blip r:embed="rId2"/>
          <a:stretch>
            <a:fillRect/>
          </a:stretch>
        </p:blipFill>
        <p:spPr>
          <a:xfrm>
            <a:off x="2501764" y="643467"/>
            <a:ext cx="7188472" cy="5571066"/>
          </a:xfrm>
          <a:prstGeom prst="rect">
            <a:avLst/>
          </a:prstGeom>
        </p:spPr>
      </p:pic>
      <p:pic>
        <p:nvPicPr>
          <p:cNvPr id="2" name="Picture 1" descr="Image result for bootup academy">
            <a:extLst>
              <a:ext uri="{FF2B5EF4-FFF2-40B4-BE49-F238E27FC236}">
                <a16:creationId xmlns:a16="http://schemas.microsoft.com/office/drawing/2014/main" id="{27358378-11F1-4387-812D-43086E6893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37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9E4C68A-A4A9-48A4-9FF2-D2896B1EA01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B9AEA5-52CB-49A6-AF8A-33502F291B9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4788" y="804333"/>
            <a:ext cx="3391900" cy="5249334"/>
          </a:xfrm>
        </p:spPr>
        <p:txBody>
          <a:bodyPr>
            <a:normAutofit/>
          </a:bodyPr>
          <a:lstStyle/>
          <a:p>
            <a:pPr algn="r"/>
            <a:r>
              <a:rPr lang="en-US" dirty="0">
                <a:solidFill>
                  <a:srgbClr val="FFFFFF"/>
                </a:solidFill>
              </a:rPr>
              <a:t>Anomaly Detection</a:t>
            </a:r>
          </a:p>
        </p:txBody>
      </p:sp>
      <p:sp>
        <p:nvSpPr>
          <p:cNvPr id="3" name="Content Placeholder 2"/>
          <p:cNvSpPr>
            <a:spLocks noGrp="1"/>
          </p:cNvSpPr>
          <p:nvPr>
            <p:ph type="body" idx="1"/>
          </p:nvPr>
        </p:nvSpPr>
        <p:spPr>
          <a:xfrm>
            <a:off x="4951048" y="804333"/>
            <a:ext cx="6306003" cy="5249334"/>
          </a:xfrm>
        </p:spPr>
        <p:txBody>
          <a:bodyPr anchor="ctr">
            <a:normAutofit/>
          </a:bodyPr>
          <a:lstStyle/>
          <a:p>
            <a:pPr marL="0" indent="0">
              <a:lnSpc>
                <a:spcPct val="150000"/>
              </a:lnSpc>
              <a:spcBef>
                <a:spcPts val="0"/>
              </a:spcBef>
              <a:buFont typeface="Arial" panose="020B0604020202020204" pitchFamily="34" charset="0"/>
              <a:buNone/>
            </a:pPr>
            <a:r>
              <a:rPr lang="en-US" sz="2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In data mining, anomaly detection is the identification of items, events or observations which do not conform to an expected pattern or other items in a dataset. Typically the anomalous items will translate to some kind of problem such as bank fraud, a structural defect, medical problems or errors in a text. Anomalies are also referred to as outliers, novelties, noise, deviations and exceptions.</a:t>
            </a:r>
          </a:p>
        </p:txBody>
      </p:sp>
      <p:pic>
        <p:nvPicPr>
          <p:cNvPr id="4" name="Picture 3" descr="Image result for bootup academy">
            <a:extLst>
              <a:ext uri="{FF2B5EF4-FFF2-40B4-BE49-F238E27FC236}">
                <a16:creationId xmlns:a16="http://schemas.microsoft.com/office/drawing/2014/main" id="{1B1B6BD8-7489-48C5-9117-7EF26422B2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15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ADB8F5-D008-4D93-81A6-234DFE25BC44}"/>
              </a:ext>
            </a:extLst>
          </p:cNvPr>
          <p:cNvSpPr>
            <a:spLocks noGrp="1"/>
          </p:cNvSpPr>
          <p:nvPr>
            <p:ph idx="1"/>
          </p:nvPr>
        </p:nvSpPr>
        <p:spPr>
          <a:xfrm>
            <a:off x="1024128" y="815248"/>
            <a:ext cx="9720073" cy="5494112"/>
          </a:xfrm>
        </p:spPr>
        <p:txBody>
          <a:bodyPr/>
          <a:lstStyle/>
          <a:p>
            <a:r>
              <a:rPr lang="en-US" dirty="0"/>
              <a:t>Anomalies can be broadly categorized as:</a:t>
            </a:r>
          </a:p>
          <a:p>
            <a:endParaRPr lang="en-US" dirty="0"/>
          </a:p>
          <a:p>
            <a:r>
              <a:rPr lang="en-US" b="1" dirty="0"/>
              <a:t>Point anomalies:</a:t>
            </a:r>
            <a:r>
              <a:rPr lang="en-US" dirty="0"/>
              <a:t> A single instance of data is anomalous if it's too far off from the rest. </a:t>
            </a:r>
            <a:r>
              <a:rPr lang="en-US" i="1" dirty="0"/>
              <a:t>Business use </a:t>
            </a:r>
            <a:r>
              <a:rPr lang="en-US" i="1" dirty="0" err="1"/>
              <a:t>case:</a:t>
            </a:r>
            <a:r>
              <a:rPr lang="en-US" dirty="0" err="1"/>
              <a:t>Detecting</a:t>
            </a:r>
            <a:r>
              <a:rPr lang="en-US" dirty="0"/>
              <a:t> credit card fraud based on "amount spent."</a:t>
            </a:r>
          </a:p>
          <a:p>
            <a:endParaRPr lang="en-US" b="1" dirty="0"/>
          </a:p>
          <a:p>
            <a:r>
              <a:rPr lang="en-US" b="1" dirty="0"/>
              <a:t>Contextual anomalies:</a:t>
            </a:r>
            <a:r>
              <a:rPr lang="en-US" dirty="0"/>
              <a:t> The abnormality is context specific. This type of anomaly is common in time-series data. </a:t>
            </a:r>
            <a:r>
              <a:rPr lang="en-US" i="1" dirty="0"/>
              <a:t>Business use case:</a:t>
            </a:r>
            <a:r>
              <a:rPr lang="en-US" dirty="0"/>
              <a:t> Spending $100 on food every day during the holiday season is normal, but may be odd otherwise.</a:t>
            </a:r>
          </a:p>
          <a:p>
            <a:endParaRPr lang="en-US" b="1" dirty="0"/>
          </a:p>
          <a:p>
            <a:r>
              <a:rPr lang="en-US" b="1" dirty="0"/>
              <a:t>Collective anomalies:</a:t>
            </a:r>
            <a:r>
              <a:rPr lang="en-US" dirty="0"/>
              <a:t> A set of data instances collectively helps in detecting anomalies. </a:t>
            </a:r>
            <a:r>
              <a:rPr lang="en-US" i="1" dirty="0"/>
              <a:t>Business use case: </a:t>
            </a:r>
            <a:r>
              <a:rPr lang="en-US" dirty="0"/>
              <a:t>Someone is trying to copy data form a remote machine to a local host unexpectedly, an anomaly that would be flagged as a potential cyber attack. </a:t>
            </a:r>
          </a:p>
          <a:p>
            <a:endParaRPr lang="en-IN" dirty="0"/>
          </a:p>
        </p:txBody>
      </p:sp>
      <p:pic>
        <p:nvPicPr>
          <p:cNvPr id="2" name="Picture 1" descr="Image result for bootup academy">
            <a:extLst>
              <a:ext uri="{FF2B5EF4-FFF2-40B4-BE49-F238E27FC236}">
                <a16:creationId xmlns:a16="http://schemas.microsoft.com/office/drawing/2014/main" id="{69519FCA-C342-4281-A2D3-A4FF4EB125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49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19E6BB3-DF2B-4751-97C5-B3DB949AED9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BDDD243-ED5F-4896-B18B-ABCF4B7E12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A61721DD-D110-44EE-82A7-D56AB687E61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4" descr="box">
            <a:extLst>
              <a:ext uri="{FF2B5EF4-FFF2-40B4-BE49-F238E27FC236}">
                <a16:creationId xmlns:a16="http://schemas.microsoft.com/office/drawing/2014/main" id="{7BD301F5-E65E-42CA-BE7E-616047DABB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91" y="1313710"/>
            <a:ext cx="10738151" cy="28121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A9B108-8F0C-401A-AF08-BA9D6B90FE14}"/>
              </a:ext>
            </a:extLst>
          </p:cNvPr>
          <p:cNvSpPr>
            <a:spLocks noGrp="1"/>
          </p:cNvSpPr>
          <p:nvPr>
            <p:ph type="title"/>
          </p:nvPr>
        </p:nvSpPr>
        <p:spPr>
          <a:xfrm>
            <a:off x="1024128" y="4911819"/>
            <a:ext cx="9720072" cy="1499616"/>
          </a:xfrm>
        </p:spPr>
        <p:txBody>
          <a:bodyPr>
            <a:normAutofit/>
          </a:bodyPr>
          <a:lstStyle/>
          <a:p>
            <a:r>
              <a:rPr lang="en-IN" dirty="0">
                <a:solidFill>
                  <a:srgbClr val="FFFFFF"/>
                </a:solidFill>
              </a:rPr>
              <a:t>Boxplot</a:t>
            </a:r>
          </a:p>
        </p:txBody>
      </p:sp>
      <p:pic>
        <p:nvPicPr>
          <p:cNvPr id="3" name="Picture 2" descr="Image result for bootup academy">
            <a:extLst>
              <a:ext uri="{FF2B5EF4-FFF2-40B4-BE49-F238E27FC236}">
                <a16:creationId xmlns:a16="http://schemas.microsoft.com/office/drawing/2014/main" id="{0DD2F937-39DD-43BB-960E-D3832E4B06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602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1BD6646-1108-4897-A66B-FB88FE4A3877}"/>
              </a:ext>
            </a:extLst>
          </p:cNvPr>
          <p:cNvGraphicFramePr>
            <a:graphicFrameLocks noGrp="1"/>
          </p:cNvGraphicFramePr>
          <p:nvPr>
            <p:ph idx="1"/>
            <p:extLst>
              <p:ext uri="{D42A27DB-BD31-4B8C-83A1-F6EECF244321}">
                <p14:modId xmlns:p14="http://schemas.microsoft.com/office/powerpoint/2010/main" val="803313223"/>
              </p:ext>
            </p:extLst>
          </p:nvPr>
        </p:nvGraphicFramePr>
        <p:xfrm>
          <a:off x="1023938" y="1323191"/>
          <a:ext cx="9701436" cy="3603140"/>
        </p:xfrm>
        <a:graphic>
          <a:graphicData uri="http://schemas.openxmlformats.org/drawingml/2006/table">
            <a:tbl>
              <a:tblPr firstRow="1" bandRow="1">
                <a:tableStyleId>{5C22544A-7EE6-4342-B048-85BDC9FD1C3A}</a:tableStyleId>
              </a:tblPr>
              <a:tblGrid>
                <a:gridCol w="4850718">
                  <a:extLst>
                    <a:ext uri="{9D8B030D-6E8A-4147-A177-3AD203B41FA5}">
                      <a16:colId xmlns:a16="http://schemas.microsoft.com/office/drawing/2014/main" val="332839333"/>
                    </a:ext>
                  </a:extLst>
                </a:gridCol>
                <a:gridCol w="4850718">
                  <a:extLst>
                    <a:ext uri="{9D8B030D-6E8A-4147-A177-3AD203B41FA5}">
                      <a16:colId xmlns:a16="http://schemas.microsoft.com/office/drawing/2014/main" val="226684754"/>
                    </a:ext>
                  </a:extLst>
                </a:gridCol>
              </a:tblGrid>
              <a:tr h="470535">
                <a:tc>
                  <a:txBody>
                    <a:bodyPr/>
                    <a:lstStyle/>
                    <a:p>
                      <a:r>
                        <a:rPr lang="en-IN" dirty="0"/>
                        <a:t>Anomaly Detection</a:t>
                      </a:r>
                    </a:p>
                  </a:txBody>
                  <a:tcPr/>
                </a:tc>
                <a:tc>
                  <a:txBody>
                    <a:bodyPr/>
                    <a:lstStyle/>
                    <a:p>
                      <a:r>
                        <a:rPr lang="en-IN" dirty="0"/>
                        <a:t>Supervised Learning</a:t>
                      </a:r>
                    </a:p>
                  </a:txBody>
                  <a:tcPr/>
                </a:tc>
                <a:extLst>
                  <a:ext uri="{0D108BD9-81ED-4DB2-BD59-A6C34878D82A}">
                    <a16:rowId xmlns:a16="http://schemas.microsoft.com/office/drawing/2014/main" val="3240556385"/>
                  </a:ext>
                </a:extLst>
              </a:tr>
              <a:tr h="812157">
                <a:tc>
                  <a:txBody>
                    <a:bodyPr/>
                    <a:lstStyle/>
                    <a:p>
                      <a:r>
                        <a:rPr lang="en-US" dirty="0"/>
                        <a:t>Very small number of positive examples (y=1).</a:t>
                      </a:r>
                    </a:p>
                    <a:p>
                      <a:r>
                        <a:rPr lang="en-US" dirty="0"/>
                        <a:t>(0-20 is common)</a:t>
                      </a:r>
                      <a:endParaRPr lang="en-IN" dirty="0"/>
                    </a:p>
                  </a:txBody>
                  <a:tcPr/>
                </a:tc>
                <a:tc>
                  <a:txBody>
                    <a:bodyPr/>
                    <a:lstStyle/>
                    <a:p>
                      <a:r>
                        <a:rPr lang="en-IN" dirty="0"/>
                        <a:t>Large number of positive and negative examples</a:t>
                      </a:r>
                    </a:p>
                  </a:txBody>
                  <a:tcPr/>
                </a:tc>
                <a:extLst>
                  <a:ext uri="{0D108BD9-81ED-4DB2-BD59-A6C34878D82A}">
                    <a16:rowId xmlns:a16="http://schemas.microsoft.com/office/drawing/2014/main" val="1594572499"/>
                  </a:ext>
                </a:extLst>
              </a:tr>
              <a:tr h="1508291">
                <a:tc>
                  <a:txBody>
                    <a:bodyPr/>
                    <a:lstStyle/>
                    <a:p>
                      <a:r>
                        <a:rPr lang="en-IN" dirty="0"/>
                        <a:t>Many </a:t>
                      </a:r>
                      <a:r>
                        <a:rPr lang="en-IN" dirty="0" err="1"/>
                        <a:t>differet</a:t>
                      </a:r>
                      <a:r>
                        <a:rPr lang="en-IN" dirty="0"/>
                        <a:t> types of anomalies, Hard for any algorithms to learn what the negative examples look like, future anomalies may look nothing like any of past ones.</a:t>
                      </a:r>
                    </a:p>
                  </a:txBody>
                  <a:tcPr/>
                </a:tc>
                <a:tc>
                  <a:txBody>
                    <a:bodyPr/>
                    <a:lstStyle/>
                    <a:p>
                      <a:r>
                        <a:rPr lang="en-IN" dirty="0"/>
                        <a:t>Enough positive examples for algorithm to get a sense of what positive examples are like, future examples may be similar to ones in training set.</a:t>
                      </a:r>
                    </a:p>
                  </a:txBody>
                  <a:tcPr/>
                </a:tc>
                <a:extLst>
                  <a:ext uri="{0D108BD9-81ED-4DB2-BD59-A6C34878D82A}">
                    <a16:rowId xmlns:a16="http://schemas.microsoft.com/office/drawing/2014/main" val="2019950447"/>
                  </a:ext>
                </a:extLst>
              </a:tr>
              <a:tr h="812157">
                <a:tc>
                  <a:txBody>
                    <a:bodyPr/>
                    <a:lstStyle/>
                    <a:p>
                      <a:r>
                        <a:rPr lang="en-IN" dirty="0"/>
                        <a:t>E.g. – Fraud Detection</a:t>
                      </a:r>
                    </a:p>
                    <a:p>
                      <a:r>
                        <a:rPr lang="en-IN" dirty="0"/>
                        <a:t>Manufacturing Defects</a:t>
                      </a:r>
                    </a:p>
                  </a:txBody>
                  <a:tcPr/>
                </a:tc>
                <a:tc>
                  <a:txBody>
                    <a:bodyPr/>
                    <a:lstStyle/>
                    <a:p>
                      <a:r>
                        <a:rPr lang="en-IN" dirty="0"/>
                        <a:t>Email spam classification</a:t>
                      </a:r>
                    </a:p>
                  </a:txBody>
                  <a:tcPr/>
                </a:tc>
                <a:extLst>
                  <a:ext uri="{0D108BD9-81ED-4DB2-BD59-A6C34878D82A}">
                    <a16:rowId xmlns:a16="http://schemas.microsoft.com/office/drawing/2014/main" val="2640290336"/>
                  </a:ext>
                </a:extLst>
              </a:tr>
            </a:tbl>
          </a:graphicData>
        </a:graphic>
      </p:graphicFrame>
      <p:pic>
        <p:nvPicPr>
          <p:cNvPr id="2" name="Picture 1" descr="Image result for bootup academy">
            <a:extLst>
              <a:ext uri="{FF2B5EF4-FFF2-40B4-BE49-F238E27FC236}">
                <a16:creationId xmlns:a16="http://schemas.microsoft.com/office/drawing/2014/main" id="{08677406-3AA2-489B-BE99-6996868794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746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9B56-07CF-4340-A676-DBE0B91FFB3A}"/>
              </a:ext>
            </a:extLst>
          </p:cNvPr>
          <p:cNvSpPr>
            <a:spLocks noGrp="1"/>
          </p:cNvSpPr>
          <p:nvPr>
            <p:ph type="title"/>
          </p:nvPr>
        </p:nvSpPr>
        <p:spPr/>
        <p:txBody>
          <a:bodyPr/>
          <a:lstStyle/>
          <a:p>
            <a:r>
              <a:rPr lang="en-IN" dirty="0"/>
              <a:t>Other Techniques</a:t>
            </a:r>
          </a:p>
        </p:txBody>
      </p:sp>
      <p:sp>
        <p:nvSpPr>
          <p:cNvPr id="3" name="Content Placeholder 2">
            <a:extLst>
              <a:ext uri="{FF2B5EF4-FFF2-40B4-BE49-F238E27FC236}">
                <a16:creationId xmlns:a16="http://schemas.microsoft.com/office/drawing/2014/main" id="{02A082D0-F3CA-42E0-8566-8C4C3C97FE47}"/>
              </a:ext>
            </a:extLst>
          </p:cNvPr>
          <p:cNvSpPr>
            <a:spLocks noGrp="1"/>
          </p:cNvSpPr>
          <p:nvPr>
            <p:ph idx="1"/>
          </p:nvPr>
        </p:nvSpPr>
        <p:spPr/>
        <p:txBody>
          <a:bodyPr/>
          <a:lstStyle/>
          <a:p>
            <a:pPr>
              <a:buFont typeface="Courier New" panose="02070309020205020404" pitchFamily="49" charset="0"/>
              <a:buChar char="o"/>
            </a:pPr>
            <a:r>
              <a:rPr lang="en-IN" dirty="0"/>
              <a:t>One Class SVM</a:t>
            </a:r>
          </a:p>
          <a:p>
            <a:pPr>
              <a:buFont typeface="Courier New" panose="02070309020205020404" pitchFamily="49" charset="0"/>
              <a:buChar char="o"/>
            </a:pPr>
            <a:r>
              <a:rPr lang="en-IN" dirty="0"/>
              <a:t>Robust Covariance</a:t>
            </a:r>
          </a:p>
          <a:p>
            <a:pPr>
              <a:buFont typeface="Courier New" panose="02070309020205020404" pitchFamily="49" charset="0"/>
              <a:buChar char="o"/>
            </a:pPr>
            <a:r>
              <a:rPr lang="en-IN" dirty="0"/>
              <a:t>Isolation Forest</a:t>
            </a:r>
          </a:p>
          <a:p>
            <a:pPr>
              <a:buFont typeface="Courier New" panose="02070309020205020404" pitchFamily="49" charset="0"/>
              <a:buChar char="o"/>
            </a:pPr>
            <a:r>
              <a:rPr lang="en-IN" dirty="0"/>
              <a:t>Local Outlier Factor</a:t>
            </a:r>
          </a:p>
          <a:p>
            <a:pPr>
              <a:buFont typeface="Courier New" panose="02070309020205020404" pitchFamily="49" charset="0"/>
              <a:buChar char="o"/>
            </a:pPr>
            <a:endParaRPr lang="en-IN" dirty="0"/>
          </a:p>
        </p:txBody>
      </p:sp>
      <p:pic>
        <p:nvPicPr>
          <p:cNvPr id="5" name="Picture 4" descr="Image result for bootup academy">
            <a:extLst>
              <a:ext uri="{FF2B5EF4-FFF2-40B4-BE49-F238E27FC236}">
                <a16:creationId xmlns:a16="http://schemas.microsoft.com/office/drawing/2014/main" id="{F0750345-F065-47D0-A389-CD3BAE9847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360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260E670-F899-41C7-9ADC-B8C1AE235AEF}"/>
              </a:ext>
            </a:extLst>
          </p:cNvPr>
          <p:cNvSpPr>
            <a:spLocks noGrp="1" noChangeArrowheads="1"/>
          </p:cNvSpPr>
          <p:nvPr>
            <p:ph type="title"/>
          </p:nvPr>
        </p:nvSpPr>
        <p:spPr/>
        <p:txBody>
          <a:bodyPr/>
          <a:lstStyle/>
          <a:p>
            <a:r>
              <a:rPr lang="en-US" altLang="zh-CN">
                <a:ea typeface="宋体" panose="02010600030101010101" pitchFamily="2" charset="-122"/>
              </a:rPr>
              <a:t>SVM (Support Vector Machine)</a:t>
            </a:r>
          </a:p>
        </p:txBody>
      </p:sp>
      <p:pic>
        <p:nvPicPr>
          <p:cNvPr id="41988" name="Picture 4">
            <a:extLst>
              <a:ext uri="{FF2B5EF4-FFF2-40B4-BE49-F238E27FC236}">
                <a16:creationId xmlns:a16="http://schemas.microsoft.com/office/drawing/2014/main" id="{5A1928F0-02D3-4906-8BE6-8AA3BB3E91E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55913" y="1916114"/>
            <a:ext cx="6337300" cy="4681537"/>
          </a:xfrm>
          <a:noFill/>
          <a:ln/>
          <a:extLs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pic>
        <p:nvPicPr>
          <p:cNvPr id="2" name="Picture 1" descr="Image result for bootup academy">
            <a:extLst>
              <a:ext uri="{FF2B5EF4-FFF2-40B4-BE49-F238E27FC236}">
                <a16:creationId xmlns:a16="http://schemas.microsoft.com/office/drawing/2014/main" id="{5AC322B3-678F-404A-8017-17A0250A37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5E36041-CE45-4D9E-80AC-B5BFB61C76E3}"/>
              </a:ext>
            </a:extLst>
          </p:cNvPr>
          <p:cNvSpPr>
            <a:spLocks noGrp="1" noChangeArrowheads="1"/>
          </p:cNvSpPr>
          <p:nvPr>
            <p:ph type="title"/>
          </p:nvPr>
        </p:nvSpPr>
        <p:spPr/>
        <p:txBody>
          <a:bodyPr/>
          <a:lstStyle/>
          <a:p>
            <a:r>
              <a:rPr lang="en-US" altLang="zh-CN">
                <a:ea typeface="宋体" panose="02010600030101010101" pitchFamily="2" charset="-122"/>
              </a:rPr>
              <a:t>One-class SVM</a:t>
            </a:r>
          </a:p>
        </p:txBody>
      </p:sp>
      <p:sp>
        <p:nvSpPr>
          <p:cNvPr id="48131" name="Rectangle 3">
            <a:extLst>
              <a:ext uri="{FF2B5EF4-FFF2-40B4-BE49-F238E27FC236}">
                <a16:creationId xmlns:a16="http://schemas.microsoft.com/office/drawing/2014/main" id="{B6BF6092-98F1-4C5B-BE1E-6D194CF99D1B}"/>
              </a:ext>
            </a:extLst>
          </p:cNvPr>
          <p:cNvSpPr>
            <a:spLocks noGrp="1" noChangeArrowheads="1"/>
          </p:cNvSpPr>
          <p:nvPr>
            <p:ph type="body" idx="1"/>
          </p:nvPr>
        </p:nvSpPr>
        <p:spPr>
          <a:xfrm>
            <a:off x="1992314" y="2017713"/>
            <a:ext cx="8207375" cy="4114800"/>
          </a:xfrm>
        </p:spPr>
        <p:txBody>
          <a:bodyPr/>
          <a:lstStyle/>
          <a:p>
            <a:r>
              <a:rPr lang="en-US" altLang="zh-CN">
                <a:ea typeface="宋体" panose="02010600030101010101" pitchFamily="2" charset="-122"/>
              </a:rPr>
              <a:t>Map data into feature space using kernel.</a:t>
            </a:r>
          </a:p>
          <a:p>
            <a:r>
              <a:rPr lang="en-US" altLang="zh-CN">
                <a:ea typeface="宋体" panose="02010600030101010101" pitchFamily="2" charset="-122"/>
              </a:rPr>
              <a:t>Find hyperplane </a:t>
            </a:r>
            <a:r>
              <a:rPr lang="en-US" altLang="zh-CN" i="1">
                <a:ea typeface="宋体" panose="02010600030101010101" pitchFamily="2" charset="-122"/>
              </a:rPr>
              <a:t>S</a:t>
            </a:r>
            <a:r>
              <a:rPr lang="en-US" altLang="zh-CN">
                <a:ea typeface="宋体" panose="02010600030101010101" pitchFamily="2" charset="-122"/>
              </a:rPr>
              <a:t> separating the positive data from the origin (negative) with maximum margin.</a:t>
            </a:r>
          </a:p>
          <a:p>
            <a:r>
              <a:rPr lang="en-US" altLang="zh-CN">
                <a:ea typeface="宋体" panose="02010600030101010101" pitchFamily="2" charset="-122"/>
              </a:rPr>
              <a:t>The probability that a positive test data lies outside of </a:t>
            </a:r>
            <a:r>
              <a:rPr lang="en-US" altLang="zh-CN" i="1">
                <a:ea typeface="宋体" panose="02010600030101010101" pitchFamily="2" charset="-122"/>
              </a:rPr>
              <a:t>S</a:t>
            </a:r>
            <a:r>
              <a:rPr lang="en-US" altLang="zh-CN">
                <a:ea typeface="宋体" panose="02010600030101010101" pitchFamily="2" charset="-122"/>
              </a:rPr>
              <a:t> is bounded by a prior </a:t>
            </a:r>
            <a:r>
              <a:rPr lang="en-US" altLang="zh-CN" i="1">
                <a:ea typeface="宋体" panose="02010600030101010101" pitchFamily="2" charset="-122"/>
              </a:rPr>
              <a:t>v.</a:t>
            </a:r>
            <a:endParaRPr lang="en-US" altLang="zh-CN">
              <a:ea typeface="宋体" panose="02010600030101010101" pitchFamily="2" charset="-122"/>
            </a:endParaRPr>
          </a:p>
          <a:p>
            <a:r>
              <a:rPr lang="en-US" altLang="zh-CN">
                <a:ea typeface="宋体" panose="02010600030101010101" pitchFamily="2" charset="-122"/>
              </a:rPr>
              <a:t>Relaxation parameters allow some outliers.</a:t>
            </a:r>
          </a:p>
        </p:txBody>
      </p:sp>
      <p:pic>
        <p:nvPicPr>
          <p:cNvPr id="2" name="Picture 1" descr="Image result for bootup academy">
            <a:extLst>
              <a:ext uri="{FF2B5EF4-FFF2-40B4-BE49-F238E27FC236}">
                <a16:creationId xmlns:a16="http://schemas.microsoft.com/office/drawing/2014/main" id="{07AC87F4-8692-4701-9162-02268C800A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FEA98EE-84DB-453C-B56B-F4F37FA59861}"/>
              </a:ext>
            </a:extLst>
          </p:cNvPr>
          <p:cNvSpPr>
            <a:spLocks noGrp="1" noChangeArrowheads="1"/>
          </p:cNvSpPr>
          <p:nvPr>
            <p:ph type="title"/>
          </p:nvPr>
        </p:nvSpPr>
        <p:spPr/>
        <p:txBody>
          <a:bodyPr/>
          <a:lstStyle/>
          <a:p>
            <a:r>
              <a:rPr lang="en-US" altLang="zh-CN">
                <a:ea typeface="宋体" panose="02010600030101010101" pitchFamily="2" charset="-122"/>
              </a:rPr>
              <a:t>One-class SVM</a:t>
            </a:r>
          </a:p>
        </p:txBody>
      </p:sp>
      <p:pic>
        <p:nvPicPr>
          <p:cNvPr id="10243" name="Picture 3">
            <a:extLst>
              <a:ext uri="{FF2B5EF4-FFF2-40B4-BE49-F238E27FC236}">
                <a16:creationId xmlns:a16="http://schemas.microsoft.com/office/drawing/2014/main" id="{164588D1-1A1E-40E4-9B12-F0281FCC4607}"/>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2590800" y="1905000"/>
            <a:ext cx="7772400" cy="4648200"/>
          </a:xfrm>
        </p:spPr>
      </p:pic>
      <p:pic>
        <p:nvPicPr>
          <p:cNvPr id="2" name="Picture 1" descr="Image result for bootup academy">
            <a:extLst>
              <a:ext uri="{FF2B5EF4-FFF2-40B4-BE49-F238E27FC236}">
                <a16:creationId xmlns:a16="http://schemas.microsoft.com/office/drawing/2014/main" id="{1266F3AC-B9A0-4064-9F78-E56BAFED0C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426" b="35379"/>
          <a:stretch/>
        </p:blipFill>
        <p:spPr bwMode="auto">
          <a:xfrm>
            <a:off x="10102832" y="112976"/>
            <a:ext cx="2089168" cy="5890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SavonVTI">
  <a:themeElements>
    <a:clrScheme name="AnalogousFromLightSeedLeftStep">
      <a:dk1>
        <a:srgbClr val="000000"/>
      </a:dk1>
      <a:lt1>
        <a:srgbClr val="FFFFFF"/>
      </a:lt1>
      <a:dk2>
        <a:srgbClr val="243341"/>
      </a:dk2>
      <a:lt2>
        <a:srgbClr val="E5E8E2"/>
      </a:lt2>
      <a:accent1>
        <a:srgbClr val="AE94C8"/>
      </a:accent1>
      <a:accent2>
        <a:srgbClr val="827DBC"/>
      </a:accent2>
      <a:accent3>
        <a:srgbClr val="93A4C7"/>
      </a:accent3>
      <a:accent4>
        <a:srgbClr val="79A9BA"/>
      </a:accent4>
      <a:accent5>
        <a:srgbClr val="80ADA5"/>
      </a:accent5>
      <a:accent6>
        <a:srgbClr val="74AF8D"/>
      </a:accent6>
      <a:hlink>
        <a:srgbClr val="708B54"/>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534</Words>
  <Application>Microsoft Office PowerPoint</Application>
  <PresentationFormat>Widescreen</PresentationFormat>
  <Paragraphs>45</Paragraphs>
  <Slides>18</Slides>
  <Notes>1</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Arial</vt:lpstr>
      <vt:lpstr>Avenir Next LT Pro</vt:lpstr>
      <vt:lpstr>Avenir Next LT Pro Light</vt:lpstr>
      <vt:lpstr>Calibri</vt:lpstr>
      <vt:lpstr>Courier New</vt:lpstr>
      <vt:lpstr>Garamond</vt:lpstr>
      <vt:lpstr>Segoe UI Semilight</vt:lpstr>
      <vt:lpstr>Tw Cen MT</vt:lpstr>
      <vt:lpstr>Tw Cen MT Condensed</vt:lpstr>
      <vt:lpstr>Wingdings 3</vt:lpstr>
      <vt:lpstr>Integral</vt:lpstr>
      <vt:lpstr>SavonVTI</vt:lpstr>
      <vt:lpstr>Anomaly detection</vt:lpstr>
      <vt:lpstr>Anomaly Detection</vt:lpstr>
      <vt:lpstr>PowerPoint Presentation</vt:lpstr>
      <vt:lpstr>Boxplot</vt:lpstr>
      <vt:lpstr>PowerPoint Presentation</vt:lpstr>
      <vt:lpstr>Other Techniques</vt:lpstr>
      <vt:lpstr>SVM (Support Vector Machine)</vt:lpstr>
      <vt:lpstr>One-class SVM</vt:lpstr>
      <vt:lpstr>One-class SVM</vt:lpstr>
      <vt:lpstr>ISOLATION FOREST</vt:lpstr>
      <vt:lpstr>Intuition</vt:lpstr>
      <vt:lpstr>Isolation Forest </vt:lpstr>
      <vt:lpstr>PowerPoint Presentation</vt:lpstr>
      <vt:lpstr>Working of Isolation Forest</vt:lpstr>
      <vt:lpstr>Use Cases -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dc:title>
  <dc:creator>Anshu Pandey</dc:creator>
  <cp:lastModifiedBy>Anshu Pandey</cp:lastModifiedBy>
  <cp:revision>1</cp:revision>
  <dcterms:created xsi:type="dcterms:W3CDTF">2020-08-28T18:49:51Z</dcterms:created>
  <dcterms:modified xsi:type="dcterms:W3CDTF">2020-08-28T18:51:02Z</dcterms:modified>
</cp:coreProperties>
</file>